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71393" autoAdjust="0"/>
  </p:normalViewPr>
  <p:slideViewPr>
    <p:cSldViewPr>
      <p:cViewPr varScale="1">
        <p:scale>
          <a:sx n="61" d="100"/>
          <a:sy n="61" d="100"/>
        </p:scale>
        <p:origin x="-1219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20605-6F13-4954-8DF1-7C9E10A7C169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B7695-A269-4A67-B3D1-F376A43A5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83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 </a:t>
            </a:r>
          </a:p>
          <a:p>
            <a:endParaRPr lang="en-US" dirty="0" smtClean="0"/>
          </a:p>
          <a:p>
            <a:r>
              <a:rPr lang="en-US" dirty="0" smtClean="0"/>
              <a:t>1.) Start with the square of 6.  Double it.  Divide by 12.  Cube it.  Take one-ninth.</a:t>
            </a:r>
            <a:r>
              <a:rPr lang="en-US" baseline="0" dirty="0" smtClean="0"/>
              <a:t>  (24)</a:t>
            </a:r>
          </a:p>
          <a:p>
            <a:endParaRPr lang="en-US" baseline="0" dirty="0" smtClean="0"/>
          </a:p>
          <a:p>
            <a:r>
              <a:rPr lang="en-US" baseline="0" dirty="0" smtClean="0"/>
              <a:t>2.) Start with the square of 9.  Double it.  Divide by 6. Take the cube root.  (3)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CB7695-A269-4A67-B3D1-F376A43A587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18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93419-D6A9-4513-9545-87A12DF1FAC6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2C4DA-9D41-4484-BE52-2E7AE7E83C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93419-D6A9-4513-9545-87A12DF1FAC6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2C4DA-9D41-4484-BE52-2E7AE7E83C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93419-D6A9-4513-9545-87A12DF1FAC6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2C4DA-9D41-4484-BE52-2E7AE7E83C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93419-D6A9-4513-9545-87A12DF1FAC6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2C4DA-9D41-4484-BE52-2E7AE7E83C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93419-D6A9-4513-9545-87A12DF1FAC6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2C4DA-9D41-4484-BE52-2E7AE7E83CF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93419-D6A9-4513-9545-87A12DF1FAC6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2C4DA-9D41-4484-BE52-2E7AE7E83C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93419-D6A9-4513-9545-87A12DF1FAC6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2C4DA-9D41-4484-BE52-2E7AE7E83C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93419-D6A9-4513-9545-87A12DF1FAC6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2C4DA-9D41-4484-BE52-2E7AE7E83C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93419-D6A9-4513-9545-87A12DF1FAC6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2C4DA-9D41-4484-BE52-2E7AE7E83CF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93419-D6A9-4513-9545-87A12DF1FAC6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2C4DA-9D41-4484-BE52-2E7AE7E83C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93419-D6A9-4513-9545-87A12DF1FAC6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12C4DA-9D41-4484-BE52-2E7AE7E83C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5593419-D6A9-4513-9545-87A12DF1FAC6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312C4DA-9D41-4484-BE52-2E7AE7E83CF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Wednesday, October 24, 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TISK Problems</a:t>
                </a:r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Simplify: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4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−8</m:t>
                        </m:r>
                      </m:e>
                    </m:d>
                  </m:oMath>
                </a14:m>
                <a:endParaRPr lang="en-US" b="0" dirty="0" smtClean="0"/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Factor: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−9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+6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dirty="0" smtClean="0"/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Find the value of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 that makes the lines parallel.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blipFill rotWithShape="1">
                <a:blip r:embed="rId3"/>
                <a:stretch>
                  <a:fillRect l="-1070" t="-7639" b="-59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249" y="3505200"/>
            <a:ext cx="2309676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019800" y="3897868"/>
                <a:ext cx="5870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4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897868"/>
                <a:ext cx="58702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886200" y="3821668"/>
                <a:ext cx="13690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+45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821668"/>
                <a:ext cx="1369093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reeform 4"/>
          <p:cNvSpPr/>
          <p:nvPr/>
        </p:nvSpPr>
        <p:spPr>
          <a:xfrm>
            <a:off x="5018567" y="3795111"/>
            <a:ext cx="943549" cy="744991"/>
          </a:xfrm>
          <a:custGeom>
            <a:avLst/>
            <a:gdLst>
              <a:gd name="connsiteX0" fmla="*/ 0 w 943549"/>
              <a:gd name="connsiteY0" fmla="*/ 287791 h 744991"/>
              <a:gd name="connsiteX1" fmla="*/ 414670 w 943549"/>
              <a:gd name="connsiteY1" fmla="*/ 712 h 744991"/>
              <a:gd name="connsiteX2" fmla="*/ 871870 w 943549"/>
              <a:gd name="connsiteY2" fmla="*/ 223996 h 744991"/>
              <a:gd name="connsiteX3" fmla="*/ 935666 w 943549"/>
              <a:gd name="connsiteY3" fmla="*/ 744991 h 744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3549" h="744991">
                <a:moveTo>
                  <a:pt x="0" y="287791"/>
                </a:moveTo>
                <a:cubicBezTo>
                  <a:pt x="134679" y="149567"/>
                  <a:pt x="269358" y="11344"/>
                  <a:pt x="414670" y="712"/>
                </a:cubicBezTo>
                <a:cubicBezTo>
                  <a:pt x="559982" y="-9920"/>
                  <a:pt x="785037" y="99950"/>
                  <a:pt x="871870" y="223996"/>
                </a:cubicBezTo>
                <a:cubicBezTo>
                  <a:pt x="958703" y="348042"/>
                  <a:pt x="947184" y="546516"/>
                  <a:pt x="935666" y="744991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0" y="54864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will have 2 Mental Math Questions today.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13367" y="6172200"/>
            <a:ext cx="7010400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Homework:  p. 219 #30-34 even and 33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3149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§4-5 More Congruent Triangles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609600"/>
          </a:xfrm>
        </p:spPr>
        <p:txBody>
          <a:bodyPr/>
          <a:lstStyle/>
          <a:p>
            <a:r>
              <a:rPr lang="en-US" dirty="0" smtClean="0"/>
              <a:t>Prove: AAS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943599" y="1472625"/>
            <a:ext cx="23178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5760" lvl="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n-US" sz="3200" dirty="0">
                <a:solidFill>
                  <a:prstClr val="black"/>
                </a:solidFill>
              </a:rPr>
              <a:t>Prove: SSA</a:t>
            </a:r>
          </a:p>
        </p:txBody>
      </p:sp>
      <p:sp>
        <p:nvSpPr>
          <p:cNvPr id="6" name="Isosceles Triangle 5"/>
          <p:cNvSpPr/>
          <p:nvPr/>
        </p:nvSpPr>
        <p:spPr>
          <a:xfrm>
            <a:off x="1447800" y="2286000"/>
            <a:ext cx="1981200" cy="1371600"/>
          </a:xfrm>
          <a:prstGeom prst="triangle">
            <a:avLst>
              <a:gd name="adj" fmla="val 2882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6323747">
            <a:off x="3495420" y="2215438"/>
            <a:ext cx="1981200" cy="1371600"/>
          </a:xfrm>
          <a:prstGeom prst="triangle">
            <a:avLst>
              <a:gd name="adj" fmla="val 2882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43000" y="3657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674607" y="2057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3124200" y="362533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5257800" y="253190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E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962400" y="148874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3536739" y="36199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</a:t>
            </a:r>
            <a:endParaRPr lang="en-US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1143000" y="4114800"/>
                <a:ext cx="3962400" cy="3699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Given: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𝐷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𝐵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≅∠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𝐸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𝐵𝐶</m:t>
                        </m:r>
                      </m:e>
                    </m:acc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𝐸𝐹</m:t>
                        </m:r>
                      </m:e>
                    </m:acc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4114800"/>
                <a:ext cx="3962400" cy="369909"/>
              </a:xfrm>
              <a:prstGeom prst="rect">
                <a:avLst/>
              </a:prstGeom>
              <a:blipFill rotWithShape="1">
                <a:blip r:embed="rId2"/>
                <a:stretch>
                  <a:fillRect l="-1385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1143000" y="4572000"/>
                <a:ext cx="3962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Prove: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𝐴𝐵𝐶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𝐷𝐸𝐹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4572000"/>
                <a:ext cx="3962400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1385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5182354" y="4114800"/>
                <a:ext cx="3962400" cy="3699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Given: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𝐵𝐶</m:t>
                        </m:r>
                      </m:e>
                    </m:acc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𝐸𝐹</m:t>
                        </m:r>
                      </m:e>
                    </m:acc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𝐴𝐵</m:t>
                        </m:r>
                      </m:e>
                    </m:acc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𝐷𝐸</m:t>
                        </m:r>
                      </m:e>
                    </m:acc>
                    <m:r>
                      <a:rPr lang="en-US" b="0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𝐶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≅∠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𝐹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2354" y="4114800"/>
                <a:ext cx="3962400" cy="369909"/>
              </a:xfrm>
              <a:prstGeom prst="rect">
                <a:avLst/>
              </a:prstGeom>
              <a:blipFill rotWithShape="1">
                <a:blip r:embed="rId4"/>
                <a:stretch>
                  <a:fillRect l="-1231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5182354" y="4572000"/>
                <a:ext cx="3962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Prove: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𝐴𝐵𝐶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𝐷𝐸𝐹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2354" y="4572000"/>
                <a:ext cx="3962400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1231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6933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Ways to Prove Triangles Congruent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Def. of Congruent Triangles</a:t>
            </a:r>
          </a:p>
          <a:p>
            <a:pPr lvl="1"/>
            <a:r>
              <a:rPr lang="en-US" dirty="0" smtClean="0"/>
              <a:t>CPCTC: Corresponding Parts of Congruent Triangles are Congruent</a:t>
            </a:r>
          </a:p>
          <a:p>
            <a:pPr lvl="1"/>
            <a:r>
              <a:rPr lang="en-US" dirty="0" smtClean="0"/>
              <a:t>If corresponding parts are congruent, triangles are congruent</a:t>
            </a:r>
          </a:p>
          <a:p>
            <a:r>
              <a:rPr lang="en-US" dirty="0" smtClean="0"/>
              <a:t>SSS Postulate</a:t>
            </a:r>
          </a:p>
          <a:p>
            <a:r>
              <a:rPr lang="en-US" dirty="0" smtClean="0"/>
              <a:t>SAS Postulate</a:t>
            </a:r>
          </a:p>
          <a:p>
            <a:r>
              <a:rPr lang="en-US" dirty="0" smtClean="0"/>
              <a:t>ASA Postulate</a:t>
            </a:r>
          </a:p>
          <a:p>
            <a:r>
              <a:rPr lang="en-US" dirty="0" smtClean="0"/>
              <a:t>AAS Theorem</a:t>
            </a:r>
          </a:p>
          <a:p>
            <a:pPr lvl="1"/>
            <a:r>
              <a:rPr lang="en-US" dirty="0" smtClean="0"/>
              <a:t>If two angles and a non-included side of one triangle are congruent to two angles and a non-included side of another triangle, then the triangles are congruent.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24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Given: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𝐽𝐶</m:t>
                        </m:r>
                      </m:e>
                    </m:acc>
                    <m:r>
                      <a:rPr lang="en-US" i="1" smtClean="0">
                        <a:latin typeface="Cambria Math"/>
                        <a:ea typeface="Cambria Math"/>
                      </a:rPr>
                      <m:t>∥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𝑁𝐻</m:t>
                        </m:r>
                      </m:e>
                    </m:acc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𝐶𝐻</m:t>
                        </m:r>
                      </m:e>
                    </m:acc>
                  </m:oMath>
                </a14:m>
                <a:r>
                  <a:rPr lang="en-US" dirty="0" smtClean="0"/>
                  <a:t> bisects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𝐽𝑁</m:t>
                        </m:r>
                      </m:e>
                    </m:acc>
                  </m:oMath>
                </a14:m>
                <a:endParaRPr lang="en-US" dirty="0" smtClean="0"/>
              </a:p>
              <a:p>
                <a:r>
                  <a:rPr lang="en-US" dirty="0" smtClean="0"/>
                  <a:t>Prove: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𝐶𝑇𝐽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≅∆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𝐻𝑇𝑁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5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572000" y="453497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29200" y="444341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428875"/>
            <a:ext cx="5476875" cy="458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62600" y="2362200"/>
            <a:ext cx="8382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26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777046335"/>
                  </p:ext>
                </p:extLst>
              </p:nvPr>
            </p:nvGraphicFramePr>
            <p:xfrm>
              <a:off x="1435100" y="1447800"/>
              <a:ext cx="7499350" cy="4130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749675"/>
                    <a:gridCol w="3749675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Reasons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1)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𝐽𝐶</m:t>
                                  </m:r>
                                </m:e>
                              </m:acc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∥</m:t>
                              </m:r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𝑁𝐻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 smtClean="0"/>
                            <a:t> </a:t>
                          </a:r>
                          <a:r>
                            <a:rPr lang="en-US" dirty="0" smtClean="0"/>
                            <a:t>,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𝐶𝐻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 smtClean="0"/>
                            <a:t> bisects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𝐽𝑁</m:t>
                                  </m:r>
                                </m:e>
                              </m:acc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2)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𝐽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𝑇</m:t>
                                  </m:r>
                                </m:e>
                              </m:acc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𝑇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𝑁</m:t>
                                  </m:r>
                                </m:e>
                              </m:acc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2) Def. Segment Bisector:</a:t>
                          </a:r>
                        </a:p>
                        <a:p>
                          <a:r>
                            <a:rPr lang="en-US" dirty="0" smtClean="0"/>
                            <a:t>If a</a:t>
                          </a:r>
                          <a:r>
                            <a:rPr lang="en-US" baseline="0" dirty="0" smtClean="0"/>
                            <a:t> segment is bisected then it is divided into two congruent segments.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3)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dirty="0" smtClean="0"/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oMath>
                          </a14:m>
                          <a:r>
                            <a:rPr lang="en-US" dirty="0" smtClean="0"/>
                            <a:t> are vertical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3) Assumed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∠1≅∠2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4) Vertical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 Th.: </a:t>
                          </a:r>
                        </a:p>
                        <a:p>
                          <a:r>
                            <a:rPr lang="en-US" dirty="0" smtClean="0"/>
                            <a:t>If two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s are vertical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s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⇒∠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s</m:t>
                              </m:r>
                              <m:r>
                                <a:rPr lang="en-US" b="0" i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are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≅</m:t>
                              </m:r>
                            </m:oMath>
                          </a14:m>
                          <a:r>
                            <a:rPr lang="en-US" dirty="0" smtClean="0"/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>
                              <a:ea typeface="Cambria Math"/>
                            </a:rPr>
                            <a:t>5)</a:t>
                          </a:r>
                          <a:r>
                            <a:rPr lang="en-US" baseline="0" dirty="0" smtClean="0">
                              <a:ea typeface="Cambria Math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𝐶𝑇𝐽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≅∆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𝐻𝑇𝑁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5) AAS Th.:</a:t>
                          </a:r>
                        </a:p>
                        <a:p>
                          <a:r>
                            <a:rPr lang="en-US" dirty="0" smtClean="0"/>
                            <a:t>If two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s</m:t>
                              </m:r>
                            </m:oMath>
                          </a14:m>
                          <a:r>
                            <a:rPr lang="en-US" dirty="0" smtClean="0"/>
                            <a:t> and a non-included side of one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Δ</m:t>
                              </m:r>
                            </m:oMath>
                          </a14:m>
                          <a:r>
                            <a:rPr lang="en-US" dirty="0" smtClean="0"/>
                            <a:t> are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≅</m:t>
                              </m:r>
                            </m:oMath>
                          </a14:m>
                          <a:r>
                            <a:rPr lang="en-US" dirty="0" smtClean="0"/>
                            <a:t> to two corresponding</a:t>
                          </a:r>
                          <a:r>
                            <a:rPr lang="en-US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s</m:t>
                              </m:r>
                            </m:oMath>
                          </a14:m>
                          <a:r>
                            <a:rPr lang="en-US" dirty="0" smtClean="0"/>
                            <a:t> and a non-included side of </a:t>
                          </a:r>
                          <a:r>
                            <a:rPr lang="en-US" dirty="0" smtClean="0"/>
                            <a:t>another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Δ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⇒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Δs</m:t>
                              </m:r>
                              <m:r>
                                <a:rPr lang="en-US" b="0" i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are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≅</m:t>
                              </m:r>
                            </m:oMath>
                          </a14:m>
                          <a:r>
                            <a:rPr lang="en-US" dirty="0" smtClean="0"/>
                            <a:t>. </a:t>
                          </a:r>
                          <a:r>
                            <a:rPr lang="en-US" dirty="0" smtClean="0"/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777046335"/>
                  </p:ext>
                </p:extLst>
              </p:nvPr>
            </p:nvGraphicFramePr>
            <p:xfrm>
              <a:off x="1435100" y="1447800"/>
              <a:ext cx="7499350" cy="4130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749675"/>
                    <a:gridCol w="3749675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Reasons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08197" r="-99838" b="-93606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85235" r="-99838" b="-2832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2) Def. Segment Bisector:</a:t>
                          </a:r>
                        </a:p>
                        <a:p>
                          <a:r>
                            <a:rPr lang="en-US" dirty="0" smtClean="0"/>
                            <a:t>If a</a:t>
                          </a:r>
                          <a:r>
                            <a:rPr lang="en-US" baseline="0" dirty="0" smtClean="0"/>
                            <a:t> segment is bisected then it is divided into two congruent segments.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452459" r="-99838" b="-5918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3) Assumed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20952" r="-99838" b="-2438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63" t="-320952" b="-243810"/>
                          </a:stretch>
                        </a:blipFill>
                      </a:tcPr>
                    </a:tc>
                  </a:tr>
                  <a:tr h="1463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84167" r="-99838" b="-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63" t="-184167" b="-666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8175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1219200"/>
              </a:xfrm>
            </p:spPr>
            <p:txBody>
              <a:bodyPr/>
              <a:lstStyle/>
              <a:p>
                <a:r>
                  <a:rPr lang="en-US" dirty="0" smtClean="0"/>
                  <a:t>Given: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𝐸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≅∠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𝐶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  <a:ea typeface="Cambria Math"/>
                      </a:rPr>
                      <m:t>and</m:t>
                    </m:r>
                    <m:r>
                      <a:rPr lang="en-US" b="0" i="0" smtClean="0">
                        <a:latin typeface="Cambria Math"/>
                        <a:ea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𝐴𝐸</m:t>
                        </m:r>
                      </m:e>
                    </m:acc>
                    <m:r>
                      <a:rPr lang="en-US" i="1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𝐷𝐶</m:t>
                        </m:r>
                      </m:e>
                    </m:acc>
                  </m:oMath>
                </a14:m>
                <a:endParaRPr lang="en-US" dirty="0" smtClean="0">
                  <a:ea typeface="Cambria Math"/>
                </a:endParaRPr>
              </a:p>
              <a:p>
                <a:r>
                  <a:rPr lang="en-US" dirty="0" smtClean="0"/>
                  <a:t>Prove: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𝐶𝐵</m:t>
                        </m:r>
                      </m:e>
                    </m:acc>
                    <m:r>
                      <a:rPr lang="en-US" i="1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𝐸𝐵</m:t>
                        </m:r>
                      </m:e>
                    </m:acc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1219200"/>
              </a:xfrm>
              <a:blipFill rotWithShape="1">
                <a:blip r:embed="rId2"/>
                <a:stretch>
                  <a:fillRect t="-6000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2895600"/>
            <a:ext cx="5829300" cy="317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0" y="4419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4419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8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548144854"/>
                  </p:ext>
                </p:extLst>
              </p:nvPr>
            </p:nvGraphicFramePr>
            <p:xfrm>
              <a:off x="1435100" y="1447800"/>
              <a:ext cx="7499350" cy="3855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749675"/>
                    <a:gridCol w="3749675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𝐸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≅∠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and</m:t>
                              </m:r>
                              <m:r>
                                <a:rPr lang="en-US" b="0" i="0" smtClean="0">
                                  <a:latin typeface="Cambria Math"/>
                                </a:rPr>
                                <m:t> </m:t>
                              </m:r>
                              <m:acc>
                                <m:accPr>
                                  <m:chr m:val="̅"/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𝐴𝐸</m:t>
                                  </m:r>
                                </m:e>
                              </m:acc>
                              <m:r>
                                <a:rPr lang="en-US" b="0" i="1" smtClean="0">
                                  <a:latin typeface="Cambria Math"/>
                                </a:rPr>
                                <m:t>≅</m:t>
                              </m:r>
                              <m:acc>
                                <m:accPr>
                                  <m:chr m:val="̅"/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𝐷𝐶</m:t>
                                  </m:r>
                                </m:e>
                              </m:acc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∠1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and</m:t>
                              </m:r>
                              <m:r>
                                <a:rPr lang="en-US" b="0" i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∠2</m:t>
                              </m:r>
                            </m:oMath>
                          </a14:m>
                          <a:r>
                            <a:rPr lang="en-US" dirty="0" smtClean="0"/>
                            <a:t> are vertical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2) Assumed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∠1≅∠2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3)</a:t>
                          </a:r>
                          <a:r>
                            <a:rPr lang="en-US" baseline="0" dirty="0" smtClean="0"/>
                            <a:t> </a:t>
                          </a:r>
                          <a:r>
                            <a:rPr lang="en-US" dirty="0" smtClean="0"/>
                            <a:t>Vertical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 Th.: </a:t>
                          </a:r>
                        </a:p>
                        <a:p>
                          <a:r>
                            <a:rPr lang="en-US" dirty="0" smtClean="0"/>
                            <a:t>If two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s are vertical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s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⇒∠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s</m:t>
                              </m:r>
                              <m:r>
                                <a:rPr lang="en-US" b="0" i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are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≅</m:t>
                              </m:r>
                            </m:oMath>
                          </a14:m>
                          <a:r>
                            <a:rPr lang="en-US" dirty="0" smtClean="0"/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4)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Δ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𝐸𝐵𝐴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≅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Δ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𝐶𝐵𝐷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4) AAS Theorem:</a:t>
                          </a: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If two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s</m:t>
                              </m:r>
                            </m:oMath>
                          </a14:m>
                          <a:r>
                            <a:rPr lang="en-US" dirty="0" smtClean="0"/>
                            <a:t> and a non-included side of one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Δ</m:t>
                              </m:r>
                            </m:oMath>
                          </a14:m>
                          <a:r>
                            <a:rPr lang="en-US" dirty="0" smtClean="0"/>
                            <a:t> are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≅</m:t>
                              </m:r>
                            </m:oMath>
                          </a14:m>
                          <a:r>
                            <a:rPr lang="en-US" dirty="0" smtClean="0"/>
                            <a:t> to two corresponding</a:t>
                          </a:r>
                          <a:r>
                            <a:rPr lang="en-US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s</m:t>
                              </m:r>
                            </m:oMath>
                          </a14:m>
                          <a:r>
                            <a:rPr lang="en-US" dirty="0" smtClean="0"/>
                            <a:t> and a non-included side of another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Δ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⇒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Δs</m:t>
                              </m:r>
                              <m:r>
                                <a:rPr lang="en-US" b="0" i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are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≅</m:t>
                              </m:r>
                            </m:oMath>
                          </a14:m>
                          <a:r>
                            <a:rPr lang="en-US" dirty="0" smtClean="0"/>
                            <a:t>.  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5)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𝐶𝐵</m:t>
                                  </m:r>
                                </m:e>
                              </m:acc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  <m:acc>
                                <m:accPr>
                                  <m:chr m:val="̅"/>
                                  <m:ctrlP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𝐸𝐵</m:t>
                                  </m:r>
                                </m:e>
                              </m:acc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5) CPCTC:</a:t>
                          </a: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Corresponding Parts of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dirty="0" smtClean="0">
                                  <a:latin typeface="Cambria Math"/>
                                </a:rPr>
                                <m:t>≅</m:t>
                              </m:r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latin typeface="Cambria Math"/>
                                </a:rPr>
                                <m:t>Δs</m:t>
                              </m:r>
                              <m:r>
                                <a:rPr lang="en-US" b="0" i="0" dirty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latin typeface="Cambria Math"/>
                                </a:rPr>
                                <m:t>are</m:t>
                              </m:r>
                              <m:r>
                                <a:rPr lang="en-US" b="0" i="1" dirty="0" smtClean="0">
                                  <a:latin typeface="Cambria Math"/>
                                </a:rPr>
                                <m:t>≅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548144854"/>
                  </p:ext>
                </p:extLst>
              </p:nvPr>
            </p:nvGraphicFramePr>
            <p:xfrm>
              <a:off x="1435100" y="1447800"/>
              <a:ext cx="7499350" cy="38557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749675"/>
                    <a:gridCol w="3749675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08197" r="-99838" b="-8622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211667" r="-99838" b="-77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2) Assumed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78095" r="-99838" b="-3438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63" t="-178095" b="-343810"/>
                          </a:stretch>
                        </a:blipFill>
                      </a:tcPr>
                    </a:tc>
                  </a:tr>
                  <a:tr h="1463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21667" r="-99838" b="-504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63" t="-121667" b="-50417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506667" r="-99838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63" t="-506667" b="-15238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7026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351</TotalTime>
  <Words>561</Words>
  <Application>Microsoft Office PowerPoint</Application>
  <PresentationFormat>On-screen Show (4:3)</PresentationFormat>
  <Paragraphs>80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Wednesday, October 24, 2012</vt:lpstr>
      <vt:lpstr>§4-5 More Congruent Triangles</vt:lpstr>
      <vt:lpstr>Ways to Prove Triangles Congruent</vt:lpstr>
      <vt:lpstr>Example</vt:lpstr>
      <vt:lpstr>Proof</vt:lpstr>
      <vt:lpstr>Example</vt:lpstr>
      <vt:lpstr>Proof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October 24, 2012</dc:title>
  <dc:creator>Dria</dc:creator>
  <cp:lastModifiedBy>Dria</cp:lastModifiedBy>
  <cp:revision>9</cp:revision>
  <dcterms:created xsi:type="dcterms:W3CDTF">2012-10-24T17:30:48Z</dcterms:created>
  <dcterms:modified xsi:type="dcterms:W3CDTF">2012-10-24T23:22:30Z</dcterms:modified>
</cp:coreProperties>
</file>